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ozannoni@gmail.com" initials="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50" d="100"/>
          <a:sy n="50" d="100"/>
        </p:scale>
        <p:origin x="-150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="" xmlns:a16="http://schemas.microsoft.com/office/drawing/2014/main" id="{13EB2A60-54C5-1E48-BC15-3E244D4ED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it-IT"/>
              <a:t>Il sogno europeo </a:t>
            </a:r>
          </a:p>
        </p:txBody>
      </p:sp>
    </p:spTree>
    <p:extLst>
      <p:ext uri="{BB962C8B-B14F-4D97-AF65-F5344CB8AC3E}">
        <p14:creationId xmlns="" xmlns:p14="http://schemas.microsoft.com/office/powerpoint/2010/main" val="2607668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A6C284B-D5FA-5247-B2DA-79DC531A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sua storia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5C66457B-640E-A34C-B97A-552E654E0928}"/>
              </a:ext>
            </a:extLst>
          </p:cNvPr>
          <p:cNvSpPr txBox="1"/>
          <p:nvPr/>
        </p:nvSpPr>
        <p:spPr>
          <a:xfrm>
            <a:off x="390833" y="1949386"/>
            <a:ext cx="425960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La costituzione di entità statali o</a:t>
            </a:r>
          </a:p>
          <a:p>
            <a:r>
              <a:rPr lang="it-IT" dirty="0"/>
              <a:t>parastatali che comprendessero l'intero</a:t>
            </a:r>
          </a:p>
          <a:p>
            <a:r>
              <a:rPr lang="it-IT" dirty="0"/>
              <a:t>territorio europeo può essere fatta</a:t>
            </a:r>
          </a:p>
          <a:p>
            <a:r>
              <a:rPr lang="it-IT" dirty="0"/>
              <a:t>risalire a periodi storici ben antecedenti</a:t>
            </a:r>
          </a:p>
          <a:p>
            <a:r>
              <a:rPr lang="it-IT" dirty="0"/>
              <a:t>rispetto alla fondazione dell'Unione</a:t>
            </a:r>
          </a:p>
          <a:p>
            <a:r>
              <a:rPr lang="it-IT" dirty="0"/>
              <a:t>europea. Il primo organismo di tale</a:t>
            </a:r>
          </a:p>
          <a:p>
            <a:r>
              <a:rPr lang="it-IT" dirty="0"/>
              <a:t>genere fu l'Impero romano, che tuttavia</a:t>
            </a:r>
          </a:p>
          <a:p>
            <a:r>
              <a:rPr lang="it-IT" dirty="0"/>
              <a:t>non condivideva la medesima estensione</a:t>
            </a:r>
          </a:p>
          <a:p>
            <a:r>
              <a:rPr lang="it-IT" dirty="0"/>
              <a:t>geografica dell'Unione essendo</a:t>
            </a:r>
          </a:p>
          <a:p>
            <a:r>
              <a:rPr lang="it-IT" dirty="0"/>
              <a:t>incentrato sul </a:t>
            </a:r>
            <a:r>
              <a:rPr lang="it-IT" dirty="0" smtClean="0"/>
              <a:t>mar Mediterraneo</a:t>
            </a:r>
            <a:endParaRPr lang="it-IT" dirty="0"/>
          </a:p>
          <a:p>
            <a:r>
              <a:rPr lang="it-IT" dirty="0"/>
              <a:t>inoltre le conquiste territoriali romane</a:t>
            </a:r>
          </a:p>
          <a:p>
            <a:r>
              <a:rPr lang="it-IT" dirty="0"/>
              <a:t>dipendevano dalla potenza militare</a:t>
            </a:r>
          </a:p>
          <a:p>
            <a:r>
              <a:rPr lang="it-IT" dirty="0"/>
              <a:t>dell'Impero, e le province annesse</a:t>
            </a:r>
          </a:p>
          <a:p>
            <a:r>
              <a:rPr lang="it-IT" dirty="0"/>
              <a:t>dovevano sottostare a</a:t>
            </a:r>
          </a:p>
          <a:p>
            <a:r>
              <a:rPr lang="it-IT" dirty="0"/>
              <a:t>un'amministrazione statale fortemente</a:t>
            </a:r>
          </a:p>
          <a:p>
            <a:r>
              <a:rPr lang="it-IT" dirty="0"/>
              <a:t>centralizzata.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0ECB7342-133C-2845-821E-723EE53412EF}"/>
              </a:ext>
            </a:extLst>
          </p:cNvPr>
          <p:cNvSpPr txBox="1"/>
          <p:nvPr/>
        </p:nvSpPr>
        <p:spPr>
          <a:xfrm>
            <a:off x="4318935" y="1949386"/>
            <a:ext cx="442165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Esempi successivi includono l'Impero dei</a:t>
            </a:r>
          </a:p>
          <a:p>
            <a:r>
              <a:rPr lang="it-IT" dirty="0"/>
              <a:t>Franchi di Carlo </a:t>
            </a:r>
            <a:r>
              <a:rPr lang="it-IT" dirty="0" smtClean="0"/>
              <a:t>Magno ,il </a:t>
            </a:r>
            <a:r>
              <a:rPr lang="it-IT" dirty="0"/>
              <a:t>Sacro</a:t>
            </a:r>
          </a:p>
          <a:p>
            <a:r>
              <a:rPr lang="it-IT" dirty="0"/>
              <a:t>Romano Impero (una struttura meno</a:t>
            </a:r>
          </a:p>
          <a:p>
            <a:r>
              <a:rPr lang="it-IT" dirty="0"/>
              <a:t>omogenea, che era caratterizzata da</a:t>
            </a:r>
          </a:p>
          <a:p>
            <a:r>
              <a:rPr lang="it-IT" dirty="0"/>
              <a:t>un'amministrazione decentrata) e</a:t>
            </a:r>
          </a:p>
          <a:p>
            <a:r>
              <a:rPr lang="it-IT" dirty="0"/>
              <a:t>l'unione doganale che si venne a creare</a:t>
            </a:r>
          </a:p>
          <a:p>
            <a:r>
              <a:rPr lang="it-IT" dirty="0"/>
              <a:t>sotto il dominio di Napoleone </a:t>
            </a:r>
            <a:r>
              <a:rPr lang="it-IT" dirty="0" smtClean="0"/>
              <a:t>dopo</a:t>
            </a:r>
            <a:endParaRPr lang="it-IT" dirty="0"/>
          </a:p>
          <a:p>
            <a:r>
              <a:rPr lang="it-IT" dirty="0"/>
              <a:t>l'anno 1800.</a:t>
            </a:r>
          </a:p>
          <a:p>
            <a:r>
              <a:rPr lang="it-IT" dirty="0"/>
              <a:t>Una delle prime proposte di riunificazione</a:t>
            </a:r>
          </a:p>
          <a:p>
            <a:r>
              <a:rPr lang="it-IT" dirty="0"/>
              <a:t>pacifica del continente sotto l'egida di</a:t>
            </a:r>
          </a:p>
          <a:p>
            <a:r>
              <a:rPr lang="it-IT" dirty="0"/>
              <a:t>un'unica istituzione sovranazionale fu</a:t>
            </a:r>
          </a:p>
          <a:p>
            <a:r>
              <a:rPr lang="it-IT" dirty="0"/>
              <a:t>avanzata dal pacifista Victor </a:t>
            </a:r>
            <a:r>
              <a:rPr lang="it-IT" dirty="0" smtClean="0"/>
              <a:t>Hugo,a</a:t>
            </a:r>
            <a:endParaRPr lang="it-IT" dirty="0"/>
          </a:p>
          <a:p>
            <a:r>
              <a:rPr lang="it-IT" dirty="0"/>
              <a:t>ogni modo, l'idea cominciò a prendere</a:t>
            </a:r>
          </a:p>
          <a:p>
            <a:r>
              <a:rPr lang="it-IT" dirty="0"/>
              <a:t>fortemente piede solamente dopo le due</a:t>
            </a:r>
          </a:p>
          <a:p>
            <a:r>
              <a:rPr lang="it-IT" dirty="0"/>
              <a:t>guerre mondiali, guidata dalla</a:t>
            </a:r>
          </a:p>
          <a:p>
            <a:r>
              <a:rPr lang="it-IT" dirty="0"/>
              <a:t>determinazione a completare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C97C4E3B-16D6-5C4A-9125-7D2C97497181}"/>
              </a:ext>
            </a:extLst>
          </p:cNvPr>
          <p:cNvSpPr txBox="1"/>
          <p:nvPr/>
        </p:nvSpPr>
        <p:spPr>
          <a:xfrm>
            <a:off x="8165298" y="1949386"/>
            <a:ext cx="425960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rapidamente la ricostruzione dell'Europa</a:t>
            </a:r>
          </a:p>
          <a:p>
            <a:r>
              <a:rPr lang="it-IT" dirty="0"/>
              <a:t>ed eliminare l'eventualità di nuovi, futuri</a:t>
            </a:r>
          </a:p>
          <a:p>
            <a:r>
              <a:rPr lang="it-IT" dirty="0"/>
              <a:t>conflitti fra le sue nazioni. Esemplare in</a:t>
            </a:r>
          </a:p>
          <a:p>
            <a:r>
              <a:rPr lang="it-IT" dirty="0"/>
              <a:t>tal senso fu il Manifesto di Ventotene,</a:t>
            </a:r>
          </a:p>
          <a:p>
            <a:r>
              <a:rPr lang="it-IT" dirty="0"/>
              <a:t>redatto al confino da Ernesto Rossi,</a:t>
            </a:r>
          </a:p>
          <a:p>
            <a:r>
              <a:rPr lang="it-IT" dirty="0"/>
              <a:t>Eugenio Colorni ed Altiero </a:t>
            </a:r>
            <a:r>
              <a:rPr lang="it-IT" dirty="0" smtClean="0"/>
              <a:t>Spinelli.</a:t>
            </a:r>
          </a:p>
          <a:p>
            <a:r>
              <a:rPr lang="it-IT" dirty="0" smtClean="0"/>
              <a:t>(Tratto da wikipedia e altri siti)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638429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>
            <a:spLocks noGrp="1"/>
          </p:cNvSpPr>
          <p:nvPr>
            <p:ph type="subTitle" idx="1"/>
          </p:nvPr>
        </p:nvSpPr>
        <p:spPr>
          <a:xfrm>
            <a:off x="1981200" y="2209800"/>
            <a:ext cx="7543800" cy="4114800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 un ragazzo nato come me dopo il 2000, è difficile cercare di capire e comprendere la fatica, il sangue e tutti i trattati che stanno dietro all’ UE. Questo perché per noi è una cosa troppo scontata, a cui </a:t>
            </a:r>
            <a:r>
              <a:rPr lang="it-IT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non </a:t>
            </a:r>
            <a:r>
              <a:rPr lang="it-IT" sz="20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 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pensa, ma si vive solo la vita di tutti giorni senza chiedersi la storia che c’è dietro a tutto ciò. È bello seguire passo per passo l’ evoluzione di questa Unione, come per esempio la Cee o la 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Ceca</a:t>
            </a:r>
            <a:r>
              <a:rPr lang="it-IT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L’ UE può sembrare un concetto astratto finche non  se ne approfondiscono le origini, le quali ci svelano che dietro anche alla cosa più scontata c’è sempre un passato.</a:t>
            </a:r>
            <a:endParaRPr lang="it-IT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2057400" y="685800"/>
            <a:ext cx="8077200" cy="76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i="1" u="none" strike="noStrike" kern="1200" cap="all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COMMENTO SUL SOGNO EUROPEO</a:t>
            </a:r>
            <a:endParaRPr kumimoji="0" lang="it-IT" sz="4800" i="1" u="none" strike="noStrike" kern="1200" cap="all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5631827-96C9-DA4E-82DD-D25D5A98C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it-IT" dirty="0"/>
              <a:t>Il manifesto di Ventotene </a:t>
            </a:r>
          </a:p>
        </p:txBody>
      </p:sp>
    </p:spTree>
    <p:extLst>
      <p:ext uri="{BB962C8B-B14F-4D97-AF65-F5344CB8AC3E}">
        <p14:creationId xmlns="" xmlns:p14="http://schemas.microsoft.com/office/powerpoint/2010/main" val="389911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F7BA050-2247-1645-AAE3-FC876371E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CHE cosa è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4056CB22-39CD-9B4C-8FC8-D53D0625A6A7}"/>
              </a:ext>
            </a:extLst>
          </p:cNvPr>
          <p:cNvSpPr txBox="1"/>
          <p:nvPr/>
        </p:nvSpPr>
        <p:spPr>
          <a:xfrm>
            <a:off x="4432535" y="2214694"/>
            <a:ext cx="434969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Manifesto di </a:t>
            </a:r>
            <a:r>
              <a:rPr lang="it-IT" dirty="0" smtClean="0"/>
              <a:t>Ventotene</a:t>
            </a:r>
            <a:r>
              <a:rPr lang="it-IT" dirty="0"/>
              <a:t>, avente titolo</a:t>
            </a:r>
          </a:p>
          <a:p>
            <a:r>
              <a:rPr lang="it-IT" dirty="0"/>
              <a:t>originale Per un'Europa libera e unita.</a:t>
            </a:r>
          </a:p>
          <a:p>
            <a:r>
              <a:rPr lang="it-IT" dirty="0"/>
              <a:t>Progetto d'un manifesto, è un documento</a:t>
            </a:r>
          </a:p>
          <a:p>
            <a:r>
              <a:rPr lang="it-IT" dirty="0"/>
              <a:t>per la promozione dell'unità europea</a:t>
            </a:r>
          </a:p>
          <a:p>
            <a:r>
              <a:rPr lang="it-IT" dirty="0"/>
              <a:t>scritto da Altiero Spinelli ed Ernesto</a:t>
            </a:r>
          </a:p>
          <a:p>
            <a:r>
              <a:rPr lang="it-IT" dirty="0"/>
              <a:t>Rossi nel 1941 durante il periodo di</a:t>
            </a:r>
          </a:p>
          <a:p>
            <a:r>
              <a:rPr lang="it-IT" dirty="0"/>
              <a:t>confino presso l'isola di Ventotene, nel</a:t>
            </a:r>
          </a:p>
          <a:p>
            <a:r>
              <a:rPr lang="it-IT" dirty="0"/>
              <a:t>mar Tirreno, per poi essere pubblicato da</a:t>
            </a:r>
          </a:p>
          <a:p>
            <a:r>
              <a:rPr lang="it-IT" dirty="0"/>
              <a:t>Eugenio Colorni, che ne scrisse</a:t>
            </a:r>
          </a:p>
          <a:p>
            <a:r>
              <a:rPr lang="it-IT" dirty="0"/>
              <a:t>personalmente la prefazione.</a:t>
            </a:r>
          </a:p>
        </p:txBody>
      </p:sp>
    </p:spTree>
    <p:extLst>
      <p:ext uri="{BB962C8B-B14F-4D97-AF65-F5344CB8AC3E}">
        <p14:creationId xmlns="" xmlns:p14="http://schemas.microsoft.com/office/powerpoint/2010/main" val="177688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CBB27DB-A62A-0244-84BB-5A0D4C55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La sua storia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10ADE9E9-7967-C547-8D4E-FFCA9378E6D5}"/>
              </a:ext>
            </a:extLst>
          </p:cNvPr>
          <p:cNvSpPr txBox="1"/>
          <p:nvPr/>
        </p:nvSpPr>
        <p:spPr>
          <a:xfrm>
            <a:off x="1303031" y="2214694"/>
            <a:ext cx="444493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Manifesto di Ventotene fu</a:t>
            </a:r>
          </a:p>
          <a:p>
            <a:r>
              <a:rPr lang="it-IT" dirty="0"/>
              <a:t>originariamente redatto da Altiero</a:t>
            </a:r>
          </a:p>
          <a:p>
            <a:r>
              <a:rPr lang="it-IT" dirty="0"/>
              <a:t>Spinelli ed Ernesto Rossi con il titolo Per</a:t>
            </a:r>
          </a:p>
          <a:p>
            <a:r>
              <a:rPr lang="it-IT" dirty="0"/>
              <a:t>un'Europa libera e unita. Progetto d'un</a:t>
            </a:r>
          </a:p>
          <a:p>
            <a:r>
              <a:rPr lang="it-IT" dirty="0"/>
              <a:t>manifesto nel 1941, quando per motivi</a:t>
            </a:r>
          </a:p>
          <a:p>
            <a:r>
              <a:rPr lang="it-IT" dirty="0"/>
              <a:t>politici furono confinati presso l'isola di</a:t>
            </a:r>
          </a:p>
          <a:p>
            <a:r>
              <a:rPr lang="it-IT" dirty="0"/>
              <a:t>Ventotene, nel mar Tirreno, in quanto</a:t>
            </a:r>
          </a:p>
          <a:p>
            <a:r>
              <a:rPr lang="it-IT" dirty="0"/>
              <a:t>oppositori del regime fascista. Altri</a:t>
            </a:r>
          </a:p>
          <a:p>
            <a:r>
              <a:rPr lang="it-IT" dirty="0"/>
              <a:t>esponenti presenti sull'isola di Ventotene</a:t>
            </a:r>
          </a:p>
          <a:p>
            <a:r>
              <a:rPr lang="it-IT" dirty="0"/>
              <a:t>e rappresentanti antifascisti confinati</a:t>
            </a:r>
          </a:p>
          <a:p>
            <a:r>
              <a:rPr lang="it-IT" dirty="0"/>
              <a:t>anche loro, contribuirono alle discussioni</a:t>
            </a:r>
          </a:p>
          <a:p>
            <a:r>
              <a:rPr lang="it-IT" dirty="0"/>
              <a:t>che portarono alla definizione del</a:t>
            </a:r>
          </a:p>
          <a:p>
            <a:r>
              <a:rPr lang="it-IT" dirty="0" smtClean="0"/>
              <a:t>Testo . All'epoca </a:t>
            </a:r>
            <a:r>
              <a:rPr lang="it-IT" dirty="0"/>
              <a:t>della stesura del testo</a:t>
            </a:r>
          </a:p>
          <a:p>
            <a:r>
              <a:rPr lang="it-IT" dirty="0"/>
              <a:t>erano confinati sull'isola circa 800</a:t>
            </a:r>
          </a:p>
          <a:p>
            <a:r>
              <a:rPr lang="it-IT" dirty="0"/>
              <a:t>persone, 500 classificate come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48651F6E-FDD8-F148-BFE9-50A8150FB58B}"/>
              </a:ext>
            </a:extLst>
          </p:cNvPr>
          <p:cNvSpPr txBox="1"/>
          <p:nvPr/>
        </p:nvSpPr>
        <p:spPr>
          <a:xfrm>
            <a:off x="6260831" y="2214694"/>
            <a:ext cx="362305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/>
              <a:t>comunisti, 200 come anarchici ed i</a:t>
            </a:r>
          </a:p>
          <a:p>
            <a:r>
              <a:rPr lang="it-IT"/>
              <a:t>restanti prevalentemente giellini e</a:t>
            </a:r>
          </a:p>
          <a:p>
            <a:r>
              <a:rPr lang="it-IT"/>
              <a:t>socialisti 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693F4BED-3BFB-CD4A-956A-D098C62DF875}"/>
              </a:ext>
            </a:extLst>
          </p:cNvPr>
          <p:cNvSpPr txBox="1"/>
          <p:nvPr/>
        </p:nvSpPr>
        <p:spPr>
          <a:xfrm flipH="1">
            <a:off x="6260831" y="3138024"/>
            <a:ext cx="478257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Mentre il precedente Pan-Europa scritto</a:t>
            </a:r>
          </a:p>
          <a:p>
            <a:r>
              <a:rPr lang="it-IT" dirty="0"/>
              <a:t>da Kalergi nel 1922, auspicava un'unione</a:t>
            </a:r>
          </a:p>
          <a:p>
            <a:r>
              <a:rPr lang="it-IT" dirty="0"/>
              <a:t>europea a guida tecnocratica, il</a:t>
            </a:r>
          </a:p>
          <a:p>
            <a:r>
              <a:rPr lang="it-IT" dirty="0"/>
              <a:t>Manifesto di Ventotene prefigurava la</a:t>
            </a:r>
          </a:p>
          <a:p>
            <a:r>
              <a:rPr lang="it-IT" dirty="0"/>
              <a:t>necessità per l'ideologia europeista di</a:t>
            </a:r>
          </a:p>
          <a:p>
            <a:r>
              <a:rPr lang="it-IT" dirty="0"/>
              <a:t>istituire una federazione europea dotata</a:t>
            </a:r>
          </a:p>
          <a:p>
            <a:r>
              <a:rPr lang="it-IT" dirty="0"/>
              <a:t>di un parlamento e di un governo</a:t>
            </a:r>
          </a:p>
          <a:p>
            <a:r>
              <a:rPr lang="it-IT" dirty="0"/>
              <a:t>democratico con poteri reali in alcuni</a:t>
            </a:r>
          </a:p>
          <a:p>
            <a:r>
              <a:rPr lang="it-IT" dirty="0"/>
              <a:t>settori fondamentali, come economia e</a:t>
            </a:r>
          </a:p>
          <a:p>
            <a:r>
              <a:rPr lang="it-IT" dirty="0"/>
              <a:t>politica estera, attraverso ad una breve</a:t>
            </a:r>
          </a:p>
          <a:p>
            <a:r>
              <a:rPr lang="it-IT" dirty="0"/>
              <a:t>fase dittatoriale, così come il </a:t>
            </a:r>
          </a:p>
          <a:p>
            <a:r>
              <a:rPr lang="it-IT" dirty="0"/>
              <a:t>Comunismo e il fascismo.</a:t>
            </a:r>
          </a:p>
        </p:txBody>
      </p:sp>
    </p:spTree>
    <p:extLst>
      <p:ext uri="{BB962C8B-B14F-4D97-AF65-F5344CB8AC3E}">
        <p14:creationId xmlns="" xmlns:p14="http://schemas.microsoft.com/office/powerpoint/2010/main" val="98903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F5C7DD18-19BE-FB4F-A2BD-F8A3288A6BF2}"/>
              </a:ext>
            </a:extLst>
          </p:cNvPr>
          <p:cNvSpPr txBox="1"/>
          <p:nvPr/>
        </p:nvSpPr>
        <p:spPr>
          <a:xfrm>
            <a:off x="1636992" y="1997839"/>
            <a:ext cx="445900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Per questi motivi è considerato uno dei</a:t>
            </a:r>
          </a:p>
          <a:p>
            <a:r>
              <a:rPr lang="it-IT" dirty="0"/>
              <a:t>testi fondanti dell'Unione europea.</a:t>
            </a:r>
          </a:p>
          <a:p>
            <a:r>
              <a:rPr lang="it-IT" dirty="0"/>
              <a:t>Originariamente articolato in quattro</a:t>
            </a:r>
          </a:p>
          <a:p>
            <a:r>
              <a:rPr lang="it-IT" dirty="0"/>
              <a:t>capitoli, il Manifesto fu poi</a:t>
            </a:r>
          </a:p>
          <a:p>
            <a:r>
              <a:rPr lang="it-IT" dirty="0"/>
              <a:t>clandestinamente diffuso, ciclostilato e</a:t>
            </a:r>
          </a:p>
          <a:p>
            <a:r>
              <a:rPr lang="it-IT" dirty="0"/>
              <a:t>pubblicato, sempre in clandestinità, da</a:t>
            </a:r>
          </a:p>
          <a:p>
            <a:r>
              <a:rPr lang="it-IT" dirty="0"/>
              <a:t>Eugenio Colorni che nel 1944 ne curò la</a:t>
            </a:r>
          </a:p>
          <a:p>
            <a:r>
              <a:rPr lang="it-IT" dirty="0"/>
              <a:t>redazione in tre capitoli: il </a:t>
            </a:r>
            <a:r>
              <a:rPr lang="it-IT" dirty="0" smtClean="0"/>
              <a:t>primo intitolato La</a:t>
            </a:r>
            <a:endParaRPr lang="it-IT" dirty="0"/>
          </a:p>
          <a:p>
            <a:r>
              <a:rPr lang="it-IT" dirty="0" smtClean="0"/>
              <a:t>crisi della </a:t>
            </a:r>
            <a:r>
              <a:rPr lang="it-IT" dirty="0"/>
              <a:t>civiltà </a:t>
            </a:r>
            <a:r>
              <a:rPr lang="it-IT" dirty="0" smtClean="0"/>
              <a:t>moderna </a:t>
            </a:r>
            <a:r>
              <a:rPr lang="it-IT" dirty="0"/>
              <a:t>e il secondo</a:t>
            </a:r>
          </a:p>
          <a:p>
            <a:r>
              <a:rPr lang="it-IT" dirty="0" smtClean="0"/>
              <a:t>Compiti </a:t>
            </a:r>
            <a:r>
              <a:rPr lang="it-IT" dirty="0"/>
              <a:t>del </a:t>
            </a:r>
            <a:r>
              <a:rPr lang="it-IT" dirty="0" smtClean="0"/>
              <a:t>dopoguerra. 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046741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A9FF970-030C-BC49-A579-F826D9D82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Contenuto del manifesto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D129CD17-A5DD-4C4D-AF6A-47390192D666}"/>
              </a:ext>
            </a:extLst>
          </p:cNvPr>
          <p:cNvSpPr txBox="1"/>
          <p:nvPr/>
        </p:nvSpPr>
        <p:spPr>
          <a:xfrm>
            <a:off x="0" y="1967767"/>
            <a:ext cx="425356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Il Manifesto propugna ideali di</a:t>
            </a:r>
          </a:p>
          <a:p>
            <a:r>
              <a:rPr lang="it-IT" dirty="0"/>
              <a:t>unificazione dell'Europa in senso federale</a:t>
            </a:r>
          </a:p>
          <a:p>
            <a:r>
              <a:rPr lang="it-IT" dirty="0"/>
              <a:t>fondandosi sui concetti di pace e libertà</a:t>
            </a:r>
          </a:p>
          <a:p>
            <a:r>
              <a:rPr lang="it-IT" dirty="0"/>
              <a:t>kantiana e sulla teoria istituzionale del</a:t>
            </a:r>
          </a:p>
          <a:p>
            <a:r>
              <a:rPr lang="it-IT" dirty="0"/>
              <a:t>federalismo </a:t>
            </a:r>
            <a:r>
              <a:rPr lang="it-IT" dirty="0" smtClean="0"/>
              <a:t>hamiltoniano . </a:t>
            </a:r>
            <a:r>
              <a:rPr lang="it-IT" dirty="0"/>
              <a:t>Il titolo</a:t>
            </a:r>
          </a:p>
          <a:p>
            <a:r>
              <a:rPr lang="it-IT" dirty="0"/>
              <a:t>definitivo con cui l'opera è conosciuta</a:t>
            </a:r>
          </a:p>
          <a:p>
            <a:r>
              <a:rPr lang="it-IT" dirty="0"/>
              <a:t>oggigiorno fu assegnato da alcuni</a:t>
            </a:r>
          </a:p>
          <a:p>
            <a:r>
              <a:rPr lang="it-IT" dirty="0"/>
              <a:t>giornalisti viennesi. Il valore del</a:t>
            </a:r>
          </a:p>
          <a:p>
            <a:r>
              <a:rPr lang="it-IT" dirty="0"/>
              <a:t>Manifesto di Ventotene risiede nel fatto</a:t>
            </a:r>
          </a:p>
          <a:p>
            <a:r>
              <a:rPr lang="it-IT" dirty="0"/>
              <a:t>di individuare con chiarezza che</a:t>
            </a:r>
          </a:p>
          <a:p>
            <a:r>
              <a:rPr lang="it-IT" dirty="0"/>
              <a:t>la linea di divisione fra i partiti</a:t>
            </a:r>
          </a:p>
          <a:p>
            <a:r>
              <a:rPr lang="it-IT" dirty="0"/>
              <a:t>progressisti e partiti reazionari cade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A38E01EB-984C-8B48-98BA-7BF647679EAB}"/>
              </a:ext>
            </a:extLst>
          </p:cNvPr>
          <p:cNvSpPr txBox="1"/>
          <p:nvPr/>
        </p:nvSpPr>
        <p:spPr>
          <a:xfrm>
            <a:off x="3804894" y="1644985"/>
            <a:ext cx="405279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/>
              <a:t>perciò ormai, non lungo la linea formale</a:t>
            </a:r>
          </a:p>
          <a:p>
            <a:r>
              <a:rPr lang="it-IT"/>
              <a:t>della maggiore o minore democrazia,</a:t>
            </a:r>
          </a:p>
          <a:p>
            <a:r>
              <a:rPr lang="it-IT"/>
              <a:t>del maggiore o minore socialismo da</a:t>
            </a:r>
          </a:p>
          <a:p>
            <a:r>
              <a:rPr lang="it-IT"/>
              <a:t>istituire, ma lungo la sostanziale</a:t>
            </a:r>
          </a:p>
          <a:p>
            <a:r>
              <a:rPr lang="it-IT"/>
              <a:t>nuovissima linea che separa coloro che</a:t>
            </a:r>
          </a:p>
          <a:p>
            <a:r>
              <a:rPr lang="it-IT"/>
              <a:t>concepiscono, come campo centrale</a:t>
            </a:r>
          </a:p>
          <a:p>
            <a:r>
              <a:rPr lang="it-IT"/>
              <a:t>della lotta quello antico, cioè la</a:t>
            </a:r>
          </a:p>
          <a:p>
            <a:r>
              <a:rPr lang="it-IT"/>
              <a:t>conquista e le forme del potere politico</a:t>
            </a:r>
          </a:p>
          <a:p>
            <a:r>
              <a:rPr lang="it-IT"/>
              <a:t>nazionale, e che faranno, sia pure</a:t>
            </a:r>
          </a:p>
          <a:p>
            <a:r>
              <a:rPr lang="it-IT"/>
              <a:t>involontariamente il gioco delle forze</a:t>
            </a:r>
          </a:p>
          <a:p>
            <a:r>
              <a:rPr lang="it-IT"/>
              <a:t>reazionarie, lasciando che la lava</a:t>
            </a:r>
          </a:p>
          <a:p>
            <a:r>
              <a:rPr lang="it-IT"/>
              <a:t>incandescente delle passioni popolari</a:t>
            </a:r>
          </a:p>
          <a:p>
            <a:r>
              <a:rPr lang="it-IT"/>
              <a:t>torni a solidificarsi nel vecchio stampo e</a:t>
            </a:r>
          </a:p>
          <a:p>
            <a:r>
              <a:rPr lang="it-IT"/>
              <a:t>che risorgano le vecchie assurdità, e</a:t>
            </a:r>
          </a:p>
          <a:p>
            <a:r>
              <a:rPr lang="it-IT"/>
              <a:t>quelli che vedranno come compito</a:t>
            </a:r>
          </a:p>
          <a:p>
            <a:r>
              <a:rPr lang="it-IT"/>
              <a:t>centrale la creazione di un solido stato</a:t>
            </a:r>
          </a:p>
          <a:p>
            <a:r>
              <a:rPr lang="it-IT"/>
              <a:t>internazionale, che indirizzeranno verso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8F5FD59D-3797-5E45-815E-EE9AB7564E8A}"/>
              </a:ext>
            </a:extLst>
          </p:cNvPr>
          <p:cNvSpPr txBox="1"/>
          <p:nvPr/>
        </p:nvSpPr>
        <p:spPr>
          <a:xfrm>
            <a:off x="8139206" y="1720840"/>
            <a:ext cx="40527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/>
              <a:t>questo scopo le forze popolari e, anche</a:t>
            </a:r>
          </a:p>
          <a:p>
            <a:r>
              <a:rPr lang="it-IT"/>
              <a:t>conquistato il potere nazionale, lo</a:t>
            </a:r>
          </a:p>
          <a:p>
            <a:r>
              <a:rPr lang="it-IT"/>
              <a:t>adopereranno in primissima linea come</a:t>
            </a:r>
          </a:p>
          <a:p>
            <a:r>
              <a:rPr lang="it-IT"/>
              <a:t>strumento per realizzare l'unità</a:t>
            </a:r>
          </a:p>
          <a:p>
            <a:r>
              <a:rPr lang="it-IT"/>
              <a:t>internazionale.</a:t>
            </a:r>
          </a:p>
          <a:p>
            <a:r>
              <a:rPr lang="it-IT"/>
              <a:t>In altri termini, gli estensori del Manifesto</a:t>
            </a:r>
          </a:p>
          <a:p>
            <a:r>
              <a:rPr lang="it-IT"/>
              <a:t>sostenevano che era necessario creare</a:t>
            </a:r>
          </a:p>
          <a:p>
            <a:r>
              <a:rPr lang="it-IT"/>
              <a:t>una forza politica esterna ai partiti</a:t>
            </a:r>
          </a:p>
          <a:p>
            <a:r>
              <a:rPr lang="it-IT"/>
              <a:t>tradizionali, inevitabilmente legati alla</a:t>
            </a:r>
          </a:p>
          <a:p>
            <a:r>
              <a:rPr lang="it-IT"/>
              <a:t>lotta politica nazionale, e quindi incapaci</a:t>
            </a:r>
          </a:p>
          <a:p>
            <a:r>
              <a:rPr lang="it-IT"/>
              <a:t>di rispondere efficacemente alle sfide</a:t>
            </a:r>
          </a:p>
          <a:p>
            <a:r>
              <a:rPr lang="it-IT"/>
              <a:t>della crescente internazionalizzazione.</a:t>
            </a:r>
          </a:p>
        </p:txBody>
      </p:sp>
    </p:spTree>
    <p:extLst>
      <p:ext uri="{BB962C8B-B14F-4D97-AF65-F5344CB8AC3E}">
        <p14:creationId xmlns="" xmlns:p14="http://schemas.microsoft.com/office/powerpoint/2010/main" val="418885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FA1AFDC-06CF-6849-B05C-D035954EA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30911"/>
            <a:ext cx="10364451" cy="1596177"/>
          </a:xfrm>
        </p:spPr>
        <p:txBody>
          <a:bodyPr/>
          <a:lstStyle/>
          <a:p>
            <a:r>
              <a:rPr lang="it-IT"/>
              <a:t>L‘Unione europea </a:t>
            </a:r>
          </a:p>
        </p:txBody>
      </p:sp>
    </p:spTree>
    <p:extLst>
      <p:ext uri="{BB962C8B-B14F-4D97-AF65-F5344CB8AC3E}">
        <p14:creationId xmlns="" xmlns:p14="http://schemas.microsoft.com/office/powerpoint/2010/main" val="691607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F73E9AF-019B-C24B-B03E-D55D9597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CHE cosa è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67740359-5C54-1D4B-9836-62353047E7D8}"/>
              </a:ext>
            </a:extLst>
          </p:cNvPr>
          <p:cNvSpPr txBox="1"/>
          <p:nvPr/>
        </p:nvSpPr>
        <p:spPr>
          <a:xfrm>
            <a:off x="913774" y="1992166"/>
            <a:ext cx="493196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L'Unione europea (abbreviata in UE o Ue,</a:t>
            </a:r>
          </a:p>
          <a:p>
            <a:r>
              <a:rPr lang="it-IT" dirty="0"/>
              <a:t>pron. /ˈ</a:t>
            </a:r>
            <a:r>
              <a:rPr lang="it-IT" dirty="0" smtClean="0"/>
              <a:t>u e ) è </a:t>
            </a:r>
            <a:r>
              <a:rPr lang="it-IT" dirty="0"/>
              <a:t>un'organizzazione</a:t>
            </a:r>
          </a:p>
          <a:p>
            <a:r>
              <a:rPr lang="it-IT" dirty="0"/>
              <a:t>internazionale politica ed economica a</a:t>
            </a:r>
          </a:p>
          <a:p>
            <a:r>
              <a:rPr lang="it-IT" dirty="0"/>
              <a:t>carattere sovranazionale, che comprende</a:t>
            </a:r>
          </a:p>
          <a:p>
            <a:r>
              <a:rPr lang="it-IT" dirty="0"/>
              <a:t>28 paesi membri indipendenti e</a:t>
            </a:r>
          </a:p>
          <a:p>
            <a:r>
              <a:rPr lang="it-IT" dirty="0"/>
              <a:t>democratici. La sua formazione sotto il</a:t>
            </a:r>
          </a:p>
          <a:p>
            <a:r>
              <a:rPr lang="it-IT" dirty="0"/>
              <a:t>nome attuale risale al trattato di</a:t>
            </a:r>
          </a:p>
          <a:p>
            <a:r>
              <a:rPr lang="it-IT" dirty="0"/>
              <a:t>Maastricht del 7 febbraio 1992 (entrato</a:t>
            </a:r>
          </a:p>
          <a:p>
            <a:r>
              <a:rPr lang="it-IT" dirty="0"/>
              <a:t>in vigore il 1º novembre 1993), al quale</a:t>
            </a:r>
          </a:p>
          <a:p>
            <a:r>
              <a:rPr lang="it-IT" dirty="0"/>
              <a:t>gli stati aderenti sono giunti dopo un</a:t>
            </a:r>
          </a:p>
          <a:p>
            <a:r>
              <a:rPr lang="it-IT" dirty="0"/>
              <a:t>lungo percorso intrapreso dalle Comunità</a:t>
            </a:r>
          </a:p>
          <a:p>
            <a:r>
              <a:rPr lang="it-IT" dirty="0"/>
              <a:t>europee precedentemente esistenti e</a:t>
            </a:r>
          </a:p>
          <a:p>
            <a:r>
              <a:rPr lang="it-IT" dirty="0"/>
              <a:t>attraverso la stipulazione di numerosi</a:t>
            </a:r>
          </a:p>
          <a:p>
            <a:r>
              <a:rPr lang="it-IT" dirty="0"/>
              <a:t>trattati, che hanno contribuito al</a:t>
            </a:r>
          </a:p>
          <a:p>
            <a:r>
              <a:rPr lang="it-IT" dirty="0"/>
              <a:t>processo di integrazione europea.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CCE8955F-1DDF-0B49-9092-E66EC683BAE8}"/>
              </a:ext>
            </a:extLst>
          </p:cNvPr>
          <p:cNvSpPr txBox="1"/>
          <p:nvPr/>
        </p:nvSpPr>
        <p:spPr>
          <a:xfrm>
            <a:off x="6094134" y="1992166"/>
            <a:ext cx="5184091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Questa garantisce la libera circolazione</a:t>
            </a:r>
          </a:p>
          <a:p>
            <a:r>
              <a:rPr lang="it-IT" dirty="0"/>
              <a:t>di persone, merci, servizi e capitali</a:t>
            </a:r>
          </a:p>
          <a:p>
            <a:r>
              <a:rPr lang="it-IT" dirty="0"/>
              <a:t>all'interno del suo territorio attraverso un</a:t>
            </a:r>
          </a:p>
          <a:p>
            <a:r>
              <a:rPr lang="it-IT" dirty="0"/>
              <a:t>mercato europeo comune e la</a:t>
            </a:r>
          </a:p>
          <a:p>
            <a:r>
              <a:rPr lang="it-IT" dirty="0"/>
              <a:t>cittadinanza dell'Unione europea,</a:t>
            </a:r>
          </a:p>
          <a:p>
            <a:r>
              <a:rPr lang="it-IT" dirty="0"/>
              <a:t>promuove la pace, i valori e il benessere</a:t>
            </a:r>
          </a:p>
          <a:p>
            <a:r>
              <a:rPr lang="it-IT" dirty="0"/>
              <a:t>dei suoi popoli, lotta contro l'esclusione</a:t>
            </a:r>
          </a:p>
          <a:p>
            <a:r>
              <a:rPr lang="it-IT" dirty="0"/>
              <a:t>sociale e la discriminazione, favorisce il</a:t>
            </a:r>
          </a:p>
          <a:p>
            <a:r>
              <a:rPr lang="it-IT" dirty="0"/>
              <a:t>progresso scientifico e tecnologico e</a:t>
            </a:r>
          </a:p>
          <a:p>
            <a:r>
              <a:rPr lang="it-IT" dirty="0"/>
              <a:t>mira alla stabilità politica, alla crescita</a:t>
            </a:r>
          </a:p>
          <a:p>
            <a:r>
              <a:rPr lang="it-IT" dirty="0"/>
              <a:t>economica e alla coesione sociale e</a:t>
            </a:r>
          </a:p>
          <a:p>
            <a:r>
              <a:rPr lang="it-IT" dirty="0"/>
              <a:t>territoriale tra gli </a:t>
            </a:r>
            <a:r>
              <a:rPr lang="it-IT" dirty="0" smtClean="0"/>
              <a:t>stati membri,</a:t>
            </a:r>
            <a:endParaRPr lang="it-IT" dirty="0"/>
          </a:p>
          <a:p>
            <a:r>
              <a:rPr lang="it-IT" dirty="0" smtClean="0"/>
              <a:t>cercando </a:t>
            </a:r>
            <a:r>
              <a:rPr lang="it-IT" dirty="0"/>
              <a:t>di attenuare le differenze socioeconomiche tra i vari stati membri </a:t>
            </a:r>
            <a:r>
              <a:rPr lang="it-IT" dirty="0" smtClean="0"/>
              <a:t>e di </a:t>
            </a:r>
            <a:endParaRPr lang="it-IT" dirty="0"/>
          </a:p>
          <a:p>
            <a:r>
              <a:rPr lang="it-IT" dirty="0"/>
              <a:t>incrementarne il benessere socioeconomico.</a:t>
            </a:r>
          </a:p>
        </p:txBody>
      </p:sp>
    </p:spTree>
    <p:extLst>
      <p:ext uri="{BB962C8B-B14F-4D97-AF65-F5344CB8AC3E}">
        <p14:creationId xmlns="" xmlns:p14="http://schemas.microsoft.com/office/powerpoint/2010/main" val="151700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EE1AF5F-47C4-6547-9CED-D98CA3D9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 membri dell’ Unione europea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D6876D6B-84AB-A646-B0B0-2D927DB73593}"/>
              </a:ext>
            </a:extLst>
          </p:cNvPr>
          <p:cNvSpPr txBox="1"/>
          <p:nvPr/>
        </p:nvSpPr>
        <p:spPr>
          <a:xfrm>
            <a:off x="2465660" y="1964211"/>
            <a:ext cx="36303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Austria, Belgio, Bulgaria,</a:t>
            </a:r>
          </a:p>
          <a:p>
            <a:r>
              <a:rPr lang="it-IT" dirty="0"/>
              <a:t>Cipro, Croazia, Danimarca,</a:t>
            </a:r>
          </a:p>
          <a:p>
            <a:r>
              <a:rPr lang="it-IT" dirty="0"/>
              <a:t>Estonia, Finlandia, Francia,</a:t>
            </a:r>
          </a:p>
          <a:p>
            <a:r>
              <a:rPr lang="it-IT" dirty="0"/>
              <a:t>Germania, Grecia, Irlanda,</a:t>
            </a:r>
          </a:p>
          <a:p>
            <a:r>
              <a:rPr lang="it-IT" dirty="0"/>
              <a:t>Italia, Lettonia, Lituania,</a:t>
            </a:r>
          </a:p>
          <a:p>
            <a:r>
              <a:rPr lang="it-IT" dirty="0"/>
              <a:t>Lussemburgo, Malta, Paesi</a:t>
            </a:r>
          </a:p>
          <a:p>
            <a:r>
              <a:rPr lang="it-IT" dirty="0"/>
              <a:t>Bassi, Polonia, Portogallo,</a:t>
            </a:r>
          </a:p>
          <a:p>
            <a:r>
              <a:rPr lang="it-IT" dirty="0"/>
              <a:t>Regno </a:t>
            </a:r>
            <a:r>
              <a:rPr lang="it-IT" dirty="0" smtClean="0"/>
              <a:t>Unito ( che uscirà in seguito alle decisioni assunte con la Brexit),</a:t>
            </a:r>
            <a:endParaRPr lang="it-IT" dirty="0"/>
          </a:p>
          <a:p>
            <a:r>
              <a:rPr lang="it-IT" dirty="0" smtClean="0"/>
              <a:t>Repubblica</a:t>
            </a:r>
            <a:endParaRPr lang="it-IT" dirty="0"/>
          </a:p>
          <a:p>
            <a:r>
              <a:rPr lang="it-IT" dirty="0"/>
              <a:t>Ceca, Romania, Slovacchia,</a:t>
            </a:r>
          </a:p>
          <a:p>
            <a:r>
              <a:rPr lang="it-IT" dirty="0"/>
              <a:t>Slovenia, Spagna, Svezia,</a:t>
            </a:r>
          </a:p>
          <a:p>
            <a:r>
              <a:rPr lang="it-IT" dirty="0"/>
              <a:t>Ungheria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83D09266-D51A-1942-B025-8AA4AED69833}"/>
              </a:ext>
            </a:extLst>
          </p:cNvPr>
          <p:cNvSpPr txBox="1"/>
          <p:nvPr/>
        </p:nvSpPr>
        <p:spPr>
          <a:xfrm>
            <a:off x="7476738" y="2413337"/>
            <a:ext cx="36303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/>
              <a:t>Paesi</a:t>
            </a:r>
          </a:p>
          <a:p>
            <a:r>
              <a:rPr lang="it-IT"/>
              <a:t>candidati</a:t>
            </a:r>
          </a:p>
          <a:p>
            <a:r>
              <a:rPr lang="it-IT"/>
              <a:t>Ufficiali: Albania, Macedonia,</a:t>
            </a:r>
          </a:p>
          <a:p>
            <a:r>
              <a:rPr lang="it-IT"/>
              <a:t>Montenegro, Serbia, Turchia</a:t>
            </a:r>
          </a:p>
          <a:p>
            <a:r>
              <a:rPr lang="it-IT"/>
              <a:t>Potenziali: Bosnia ed</a:t>
            </a:r>
          </a:p>
          <a:p>
            <a:r>
              <a:rPr lang="it-IT"/>
              <a:t>Erzegovina, Kosovo</a:t>
            </a:r>
          </a:p>
        </p:txBody>
      </p:sp>
    </p:spTree>
    <p:extLst>
      <p:ext uri="{BB962C8B-B14F-4D97-AF65-F5344CB8AC3E}">
        <p14:creationId xmlns="" xmlns:p14="http://schemas.microsoft.com/office/powerpoint/2010/main" val="2552677265"/>
      </p:ext>
    </p:extLst>
  </p:cSld>
  <p:clrMapOvr>
    <a:masterClrMapping/>
  </p:clrMapOvr>
</p:sld>
</file>

<file path=ppt/theme/theme1.xml><?xml version="1.0" encoding="utf-8"?>
<a:theme xmlns:a="http://schemas.openxmlformats.org/drawingml/2006/main" name="Goc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1176</Words>
  <Application>Microsoft Office PowerPoint</Application>
  <PresentationFormat>Personalizzato</PresentationFormat>
  <Paragraphs>188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Goccia</vt:lpstr>
      <vt:lpstr>Il sogno europeo </vt:lpstr>
      <vt:lpstr>Il manifesto di Ventotene </vt:lpstr>
      <vt:lpstr>CHE cosa è</vt:lpstr>
      <vt:lpstr>La sua storia</vt:lpstr>
      <vt:lpstr>Diapositiva 5</vt:lpstr>
      <vt:lpstr>Contenuto del manifesto </vt:lpstr>
      <vt:lpstr>L‘Unione europea </vt:lpstr>
      <vt:lpstr>CHE cosa è </vt:lpstr>
      <vt:lpstr>I membri dell’ Unione europea </vt:lpstr>
      <vt:lpstr>La sua storia 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sogno europeo</dc:title>
  <dc:creator>zannoni.nicola</dc:creator>
  <cp:lastModifiedBy>Irene Ziveri</cp:lastModifiedBy>
  <cp:revision>13</cp:revision>
  <dcterms:modified xsi:type="dcterms:W3CDTF">2018-05-26T06:17:07Z</dcterms:modified>
</cp:coreProperties>
</file>